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50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51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52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_rels/slide54.xml.rels" ContentType="application/vnd.openxmlformats-package.relationships+xml"/>
  <Override PartName="/ppt/slides/_rels/slide53.xml.rels" ContentType="application/vnd.openxmlformats-package.relationships+xml"/>
  <Override PartName="/ppt/slides/_rels/slide52.xml.rels" ContentType="application/vnd.openxmlformats-package.relationships+xml"/>
  <Override PartName="/ppt/slides/_rels/slide49.xml.rels" ContentType="application/vnd.openxmlformats-package.relationships+xml"/>
  <Override PartName="/ppt/slides/_rels/slide48.xml.rels" ContentType="application/vnd.openxmlformats-package.relationships+xml"/>
  <Override PartName="/ppt/slides/_rels/slide47.xml.rels" ContentType="application/vnd.openxmlformats-package.relationships+xml"/>
  <Override PartName="/ppt/slides/_rels/slide21.xml.rels" ContentType="application/vnd.openxmlformats-package.relationships+xml"/>
  <Override PartName="/ppt/slides/_rels/slide32.xml.rels" ContentType="application/vnd.openxmlformats-package.relationships+xml"/>
  <Override PartName="/ppt/slides/_rels/slide20.xml.rels" ContentType="application/vnd.openxmlformats-package.relationships+xml"/>
  <Override PartName="/ppt/slides/_rels/slide31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2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50.xml.rels" ContentType="application/vnd.openxmlformats-package.relationships+xml"/>
  <Override PartName="/ppt/slides/_rels/slide5.xml.rels" ContentType="application/vnd.openxmlformats-package.relationships+xml"/>
  <Override PartName="/ppt/slides/_rels/slide27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25.xml.rels" ContentType="application/vnd.openxmlformats-package.relationships+xml"/>
  <Override PartName="/ppt/slides/_rels/slide51.xml.rels" ContentType="application/vnd.openxmlformats-package.relationships+xml"/>
  <Override PartName="/ppt/slides/_rels/slide6.xml.rels" ContentType="application/vnd.openxmlformats-package.relationships+xml"/>
  <Override PartName="/ppt/slides/_rels/slide28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24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29.xml.rels" ContentType="application/vnd.openxmlformats-package.relationships+xml"/>
  <Override PartName="/ppt/slides/_rels/slide10.xml.rels" ContentType="application/vnd.openxmlformats-package.relationships+xml"/>
  <Override PartName="/ppt/slides/_rels/slide26.xml.rels" ContentType="application/vnd.openxmlformats-package.relationships+xml"/>
  <Override PartName="/ppt/slides/_rels/slide30.xml.rels" ContentType="application/vnd.openxmlformats-package.relationships+xml"/>
  <Override PartName="/ppt/slides/_rels/slide33.xml.rels" ContentType="application/vnd.openxmlformats-package.relationships+xml"/>
  <Override PartName="/ppt/slides/_rels/slide44.xml.rels" ContentType="application/vnd.openxmlformats-package.relationships+xml"/>
  <Override PartName="/ppt/slides/_rels/slide34.xml.rels" ContentType="application/vnd.openxmlformats-package.relationships+xml"/>
  <Override PartName="/ppt/slides/_rels/slide45.xml.rels" ContentType="application/vnd.openxmlformats-package.relationships+xml"/>
  <Override PartName="/ppt/slides/_rels/slide35.xml.rels" ContentType="application/vnd.openxmlformats-package.relationships+xml"/>
  <Override PartName="/ppt/slides/_rels/slide36.xml.rels" ContentType="application/vnd.openxmlformats-package.relationships+xml"/>
  <Override PartName="/ppt/slides/_rels/slide37.xml.rels" ContentType="application/vnd.openxmlformats-package.relationships+xml"/>
  <Override PartName="/ppt/slides/_rels/slide38.xml.rels" ContentType="application/vnd.openxmlformats-package.relationships+xml"/>
  <Override PartName="/ppt/slides/_rels/slide39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6.xml.rels" ContentType="application/vnd.openxmlformats-package.relationships+xml"/>
  <Override PartName="/ppt/slides/slide53.xml" ContentType="application/vnd.openxmlformats-officedocument.presentationml.slide+xml"/>
  <Override PartName="/ppt/slides/slide5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_rels/presentation.xml.rels" ContentType="application/vnd.openxmlformats-package.relationships+xml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3.wmf" ContentType="image/x-wmf"/>
  <Override PartName="/ppt/media/image12.png" ContentType="image/png"/>
  <Override PartName="/ppt/media/image11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charts/chart1.xml" ContentType="application/vnd.openxmlformats-officedocument.drawingml.char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30"/>
      <c:rotY val="0"/>
      <c:rAngAx val="1"/>
      <c:perspective val="10"/>
    </c:view3D>
    <c:floor>
      <c:spPr>
        <a:solidFill>
          <a:srgbClr val="cccccc"/>
        </a:solidFill>
        <a:ln>
          <a:noFill/>
        </a:ln>
      </c:spPr>
    </c:floor>
    <c:backWall>
      <c:spPr>
        <a:noFill/>
        <a:ln>
          <a:solidFill>
            <a:srgbClr val="b3b3b3"/>
          </a:solidFill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spPr>
              <a:solidFill>
                <a:srgbClr val="aecf00"/>
              </a:solidFill>
              <a:ln>
                <a:noFill/>
              </a:ln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</c:dLbl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8"/>
                <c:pt idx="0">
                  <c:v>сердце</c:v>
                </c:pt>
                <c:pt idx="1">
                  <c:v>мозг</c:v>
                </c:pt>
                <c:pt idx="2">
                  <c:v>сетчатка глаза</c:v>
                </c:pt>
                <c:pt idx="3">
                  <c:v>внутреннее ухо</c:v>
                </c:pt>
                <c:pt idx="4">
                  <c:v>болевые,вкусовые,обонятельные рецепторы</c:v>
                </c:pt>
                <c:pt idx="5">
                  <c:v/>
                </c:pt>
                <c:pt idx="6">
                  <c:v/>
                </c:pt>
                <c:pt idx="7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50</c:v>
                </c:pt>
                <c:pt idx="1">
                  <c:v>40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/>
                </c:pt>
                <c:pt idx="6">
                  <c:v/>
                </c:pt>
                <c:pt idx="7">
                  <c:v/>
                </c:pt>
              </c:numCache>
            </c:numRef>
          </c:val>
        </c:ser>
      </c:pie3DChart>
      <c:spPr>
        <a:noFill/>
        <a:ln>
          <a:solidFill>
            <a:srgbClr val="b3b3b3"/>
          </a:solidFill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4DD4E17-EE1D-41F1-85FC-DE33C12E6ABB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722772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4494CF84-51C3-46FC-90D2-0DDF81DDF8A7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file:///home/ag/wiki/&#1044;&#1080;&#1089;&#1089;&#1080;&#1087;&#1072;&#1090;&#1080;&#1074;&#1085;&#1072;&#1103;_&#1089;&#1080;&#1089;&#1090;&#1077;&#1084;&#1072;" TargetMode="External"/><Relationship Id="rId2" Type="http://schemas.openxmlformats.org/officeDocument/2006/relationships/hyperlink" Target="file:///home/ag/wiki/&#1044;&#1080;&#1085;&#1072;&#1084;&#1080;&#1095;&#1077;&#1089;&#1082;&#1072;&#1103;_&#1089;&#1080;&#1089;&#1090;&#1077;&#1084;&#1072;" TargetMode="External"/><Relationship Id="rId3" Type="http://schemas.openxmlformats.org/officeDocument/2006/relationships/hyperlink" Target="file:///home/ag/wiki/&#1054;&#1073;&#1088;&#1072;&#1090;&#1085;&#1072;&#1103;_&#1089;&#1074;&#1103;&#1079;&#1100;" TargetMode="External"/><Relationship Id="rId4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file:///home/ag/wiki/&#1063;&#1072;&#1089;&#1090;&#1086;&#1090;&#1072;" TargetMode="External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slideLayout" Target="../slideLayouts/slideLayout2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Является ли работа сердца колебаниями?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Это свободные, вынужденные или автоколебания?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540000" y="180000"/>
            <a:ext cx="9180000" cy="2340000"/>
          </a:xfrm>
          <a:custGeom>
            <a:avLst/>
            <a:gdLst/>
            <a:ahLst/>
            <a:rect l="0" t="0" r="r" b="b"/>
            <a:pathLst>
              <a:path w="21338" h="9511">
                <a:moveTo>
                  <a:pt x="0" y="4755"/>
                </a:moveTo>
                <a:cubicBezTo>
                  <a:pt x="6418" y="0"/>
                  <a:pt x="14918" y="9510"/>
                  <a:pt x="21337" y="4755"/>
                </a:cubicBezTo>
              </a:path>
              <a:path w="21339" h="9512">
                <a:moveTo>
                  <a:pt x="0" y="4755"/>
                </a:moveTo>
                <a:cubicBezTo>
                  <a:pt x="6419" y="0"/>
                  <a:pt x="14919" y="9511"/>
                  <a:pt x="21338" y="4755"/>
                </a:cubicBezTo>
              </a:path>
            </a:pathLst>
          </a:custGeom>
          <a:solidFill>
            <a:srgbClr val="000000"/>
          </a:solidFill>
          <a:ln w="9360">
            <a:solidFill>
              <a:srgbClr val="94006b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 anchorCtr="1"/>
          <a:p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Автоколебания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360000" y="2030760"/>
            <a:ext cx="9000000" cy="2829240"/>
          </a:xfrm>
          <a:prstGeom prst="rect">
            <a:avLst/>
          </a:prstGeom>
          <a:solidFill>
            <a:srgbClr val="996633">
              <a:alpha val="30000"/>
            </a:srgbClr>
          </a:solidFill>
          <a:ln>
            <a:noFill/>
          </a:ln>
        </p:spPr>
        <p:txBody>
          <a:bodyPr lIns="0" rIns="0" tIns="0" bIns="0"/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незатухающие колебания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в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  <a:hlinkClick r:id="rId1"/>
              </a:rPr>
              <a:t>диссипативной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  <a:hlinkClick r:id="rId2"/>
              </a:rPr>
              <a:t>динамической системе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с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  <a:hlinkClick r:id="rId3"/>
              </a:rPr>
              <a:t>нелинейной обратной связью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поддерживающиеся за счёт энергии </a:t>
            </a:r>
            <a:r>
              <a:rPr b="1" lang="ru-RU" sz="2800" spc="-1" strike="noStrike">
                <a:solidFill>
                  <a:srgbClr val="ff630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постоянного,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то есть </a:t>
            </a:r>
            <a:r>
              <a:rPr b="0" i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непериодического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внешнего воздействия.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540000" y="5740200"/>
            <a:ext cx="9082440" cy="1279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i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Термин  в русскоязычную терминологию введён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i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А.А. Андроновым  в 1928 г.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53440" y="180000"/>
            <a:ext cx="4426560" cy="3060000"/>
          </a:xfrm>
          <a:prstGeom prst="rect">
            <a:avLst/>
          </a:prstGeom>
          <a:solidFill>
            <a:srgbClr val="b3b3b3"/>
          </a:solidFill>
          <a:ln>
            <a:noFill/>
          </a:ln>
        </p:spPr>
        <p:txBody>
          <a:bodyPr lIns="0" rIns="0" tIns="0" bIns="0"/>
          <a:p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Вынужденные колебания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вызваны</a:t>
            </a:r>
            <a:r>
              <a:rPr b="0" lang="ru-RU" sz="2800" spc="-1" strike="noStrike">
                <a:solidFill>
                  <a:srgbClr val="ff33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b="0" i="1" lang="ru-RU" sz="2800" spc="-1" strike="noStrike">
                <a:solidFill>
                  <a:srgbClr val="ff33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периодическим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внешним воздействием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происходят с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  <a:hlinkClick r:id="rId1"/>
              </a:rPr>
              <a:t>частотой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этого воздействия,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5473440" y="3060000"/>
            <a:ext cx="4426560" cy="4320000"/>
          </a:xfrm>
          <a:prstGeom prst="rect">
            <a:avLst/>
          </a:prstGeom>
          <a:solidFill>
            <a:srgbClr val="808019"/>
          </a:solidFill>
          <a:ln>
            <a:noFill/>
          </a:ln>
        </p:spPr>
        <p:txBody>
          <a:bodyPr lIns="0" rIns="0" tIns="0" bIns="0"/>
          <a:p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Автоколебания вызваны постоянным внешним  воздействием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возникновение и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частота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определяются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ff33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внутренними свойствами самой автоколебательной системы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253440" y="3780000"/>
            <a:ext cx="4426560" cy="2340000"/>
          </a:xfrm>
          <a:prstGeom prst="rect">
            <a:avLst/>
          </a:prstGeom>
          <a:gradFill>
            <a:gsLst>
              <a:gs pos="0">
                <a:srgbClr val="000040"/>
              </a:gs>
              <a:gs pos="100000">
                <a:srgbClr val="ffffff"/>
              </a:gs>
            </a:gsLst>
            <a:lin ang="2700000"/>
          </a:gradFill>
          <a:ln>
            <a:noFill/>
          </a:ln>
        </p:spPr>
        <p:txBody>
          <a:bodyPr lIns="0" rIns="0" tIns="0" bIns="0"/>
          <a:p>
            <a:pPr algn="r"/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Резонанс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Самопроизвольное увеличение амплитуды колебаний при Т</a:t>
            </a:r>
            <a:r>
              <a:rPr b="0" lang="ru-RU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внеш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=Т</a:t>
            </a:r>
            <a:r>
              <a:rPr b="0" lang="ru-RU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соб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Line 4"/>
          <p:cNvSpPr/>
          <p:nvPr/>
        </p:nvSpPr>
        <p:spPr>
          <a:xfrm>
            <a:off x="2160000" y="3060000"/>
            <a:ext cx="0" cy="540000"/>
          </a:xfrm>
          <a:prstGeom prst="line">
            <a:avLst/>
          </a:prstGeom>
          <a:ln w="720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Line 5"/>
          <p:cNvSpPr/>
          <p:nvPr/>
        </p:nvSpPr>
        <p:spPr>
          <a:xfrm>
            <a:off x="4680000" y="1800000"/>
            <a:ext cx="1080000" cy="1080000"/>
          </a:xfrm>
          <a:prstGeom prst="line">
            <a:avLst/>
          </a:prstGeom>
          <a:ln w="720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TextShape 6"/>
          <p:cNvSpPr txBox="1"/>
          <p:nvPr/>
        </p:nvSpPr>
        <p:spPr>
          <a:xfrm>
            <a:off x="5580000" y="2160000"/>
            <a:ext cx="1620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04000" y="576000"/>
            <a:ext cx="9071640" cy="1861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iberation Sans;Arial"/>
                <a:ea typeface="Liberation Sans;Arial"/>
              </a:rPr>
              <a:t>4.Какое внешнее воздействие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eeSans"/>
                <a:ea typeface="Liberation Sans;Arial"/>
              </a:rPr>
              <a:t>заставляет сердце периодически сокращаться?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504000" y="30600"/>
            <a:ext cx="9071640" cy="706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Внешнее воздействие?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216000" y="565200"/>
            <a:ext cx="9576000" cy="699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 верхушке правого предсердия расположен  </a:t>
            </a:r>
            <a:r>
              <a:rPr b="1" lang="ru-RU" sz="32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генератор электрических импульсов</a:t>
            </a:r>
            <a:r>
              <a:rPr b="0" lang="ru-RU" sz="32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состоящий из нервно-мышечных клеток, — синусовый узел.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Он самостоятельно генерирует электрические импульсы с частотой 60-90 в минуту.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 специальным волокнам </a:t>
            </a:r>
            <a:r>
              <a:rPr b="1" lang="ru-RU" sz="28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импульс от синусового узла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распространяется на предсердия, заставляя их сокращаться, проталкивая тем самым кровь в желудочки.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28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Импульс подается в атриовентрикулярный узел,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расположенный в нижней части правого предсердия на границе с желудочком.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Дальше импульсы опять же по нервным волокнам попадают в еще одно нервно-мышечное образование </a:t>
            </a:r>
            <a:r>
              <a:rPr b="1" lang="ru-RU" sz="28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— пучок Гиса,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которое отвечает за сокращение желудочков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Элементы автоколебаний?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5940000" y="3960000"/>
            <a:ext cx="3240000" cy="2340000"/>
          </a:xfrm>
          <a:prstGeom prst="rect">
            <a:avLst/>
          </a:prstGeom>
          <a:solidFill>
            <a:srgbClr val="ff950e">
              <a:alpha val="50000"/>
            </a:srgbClr>
          </a:solidFill>
          <a:ln>
            <a:noFill/>
          </a:ln>
        </p:spPr>
        <p:txBody>
          <a:bodyPr lIns="0" rIns="0" tIns="0" bIns="0"/>
          <a:p>
            <a:r>
              <a:rPr b="1" lang="ru-RU" sz="32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         </a:t>
            </a:r>
            <a:r>
              <a:rPr b="1" lang="ru-RU" sz="32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B</a:t>
            </a:r>
            <a:r>
              <a:rPr b="0" lang="ru-RU" sz="24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обратная связь  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колебания через нее 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управляют работой регулятора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R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
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9" name="" descr=""/>
          <p:cNvPicPr/>
          <p:nvPr/>
        </p:nvPicPr>
        <p:blipFill>
          <a:blip r:embed="rId1"/>
          <a:stretch/>
        </p:blipFill>
        <p:spPr>
          <a:xfrm>
            <a:off x="1800000" y="720000"/>
            <a:ext cx="5471280" cy="1945440"/>
          </a:xfrm>
          <a:prstGeom prst="rect">
            <a:avLst/>
          </a:prstGeom>
          <a:ln>
            <a:noFill/>
          </a:ln>
        </p:spPr>
      </p:pic>
      <p:sp>
        <p:nvSpPr>
          <p:cNvPr id="140" name="TextShape 2"/>
          <p:cNvSpPr txBox="1"/>
          <p:nvPr/>
        </p:nvSpPr>
        <p:spPr>
          <a:xfrm>
            <a:off x="1440000" y="289440"/>
            <a:ext cx="7259760" cy="430560"/>
          </a:xfrm>
          <a:prstGeom prst="rect">
            <a:avLst/>
          </a:prstGeom>
          <a:solidFill>
            <a:srgbClr val="94bd5e"/>
          </a:solidFill>
          <a:ln>
            <a:noFill/>
          </a:ln>
        </p:spPr>
        <p:txBody>
          <a:bodyPr lIns="0" rIns="0" tIns="0" bIns="0"/>
          <a:p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Автоколебательная система включает в  себя: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TextShape 3"/>
          <p:cNvSpPr txBox="1"/>
          <p:nvPr/>
        </p:nvSpPr>
        <p:spPr>
          <a:xfrm>
            <a:off x="890640" y="2160000"/>
            <a:ext cx="1989360" cy="1620000"/>
          </a:xfrm>
          <a:prstGeom prst="rect">
            <a:avLst/>
          </a:prstGeom>
          <a:solidFill>
            <a:srgbClr val="3deb3d">
              <a:alpha val="40000"/>
            </a:srgbClr>
          </a:solidFill>
          <a:ln>
            <a:noFill/>
          </a:ln>
        </p:spPr>
        <p:txBody>
          <a:bodyPr lIns="0" rIns="0" tIns="0" bIns="0"/>
          <a:p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Источник постоянного воздействия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TextShape 4"/>
          <p:cNvSpPr txBox="1"/>
          <p:nvPr/>
        </p:nvSpPr>
        <p:spPr>
          <a:xfrm>
            <a:off x="1367640" y="3960000"/>
            <a:ext cx="4032360" cy="2340000"/>
          </a:xfrm>
          <a:prstGeom prst="rect">
            <a:avLst/>
          </a:prstGeom>
          <a:solidFill>
            <a:srgbClr val="ff420e">
              <a:alpha val="50000"/>
            </a:srgbClr>
          </a:solidFill>
          <a:ln>
            <a:noFill/>
          </a:ln>
        </p:spPr>
        <p:txBody>
          <a:bodyPr lIns="0" rIns="0" tIns="0" bIns="0"/>
          <a:p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R       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нелинейный регулятор, преобразующий      постоянное воздействие         в  переменное    ( прерывистое во времени)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TextShape 5"/>
          <p:cNvSpPr txBox="1"/>
          <p:nvPr/>
        </p:nvSpPr>
        <p:spPr>
          <a:xfrm>
            <a:off x="7200000" y="2160000"/>
            <a:ext cx="2700000" cy="1457280"/>
          </a:xfrm>
          <a:prstGeom prst="rect">
            <a:avLst/>
          </a:prstGeom>
          <a:solidFill>
            <a:srgbClr val="3deb3d">
              <a:alpha val="40000"/>
            </a:srgbClr>
          </a:solidFill>
          <a:ln>
            <a:noFill/>
          </a:ln>
        </p:spPr>
        <p:txBody>
          <a:bodyPr lIns="90000" rIns="90000" tIns="45000" bIns="45000"/>
          <a:p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V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Колебательная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система</a:t>
            </a:r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r>
              <a:rPr b="1" lang="ru-RU" sz="3600" spc="-1" strike="noStrike">
                <a:solidFill>
                  <a:srgbClr val="00ae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	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Line 6"/>
          <p:cNvSpPr/>
          <p:nvPr/>
        </p:nvSpPr>
        <p:spPr>
          <a:xfrm flipV="1">
            <a:off x="1980000" y="1620000"/>
            <a:ext cx="0" cy="540000"/>
          </a:xfrm>
          <a:prstGeom prst="line">
            <a:avLst/>
          </a:prstGeom>
          <a:ln w="72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Line 7"/>
          <p:cNvSpPr/>
          <p:nvPr/>
        </p:nvSpPr>
        <p:spPr>
          <a:xfrm flipH="1" flipV="1">
            <a:off x="5400000" y="2520000"/>
            <a:ext cx="1800000" cy="1440000"/>
          </a:xfrm>
          <a:prstGeom prst="line">
            <a:avLst/>
          </a:prstGeom>
          <a:ln w="72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Line 8"/>
          <p:cNvSpPr/>
          <p:nvPr/>
        </p:nvSpPr>
        <p:spPr>
          <a:xfrm flipV="1">
            <a:off x="3060000" y="1800000"/>
            <a:ext cx="540000" cy="2160000"/>
          </a:xfrm>
          <a:prstGeom prst="line">
            <a:avLst/>
          </a:prstGeom>
          <a:ln w="72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Line 9"/>
          <p:cNvSpPr/>
          <p:nvPr/>
        </p:nvSpPr>
        <p:spPr>
          <a:xfrm flipH="1" flipV="1">
            <a:off x="6660000" y="1080000"/>
            <a:ext cx="1620000" cy="1080000"/>
          </a:xfrm>
          <a:prstGeom prst="line">
            <a:avLst/>
          </a:prstGeom>
          <a:ln w="72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800360" y="583560"/>
            <a:ext cx="5687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Желудочек сердца человека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состоянии покоя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 каждом сокращении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выбрасывает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около 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60 мл крови.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04360" y="223200"/>
            <a:ext cx="9071640" cy="626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Амплитуда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313560" y="1224000"/>
            <a:ext cx="4222440" cy="1367640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lIns="0" rIns="0" tIns="0" bIns="0" anchor="ctr"/>
          <a:p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симпатические и парасимпатические нервы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1547280" y="479520"/>
            <a:ext cx="6372720" cy="45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Влияние на сердце оказывают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432000" y="3312000"/>
            <a:ext cx="3566160" cy="91188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высвобождают нейромедиаторы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Line 4"/>
          <p:cNvSpPr/>
          <p:nvPr/>
        </p:nvSpPr>
        <p:spPr>
          <a:xfrm>
            <a:off x="4214160" y="3960000"/>
            <a:ext cx="11138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TextShape 5"/>
          <p:cNvSpPr txBox="1"/>
          <p:nvPr/>
        </p:nvSpPr>
        <p:spPr>
          <a:xfrm>
            <a:off x="5888160" y="1152000"/>
            <a:ext cx="3831840" cy="319068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взаимодействие с рецепторами, расположенными на наружной мембране миокардиальных клеток.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Line 6"/>
          <p:cNvSpPr/>
          <p:nvPr/>
        </p:nvSpPr>
        <p:spPr>
          <a:xfrm>
            <a:off x="2304000" y="2304000"/>
            <a:ext cx="0" cy="100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TextShape 7"/>
          <p:cNvSpPr txBox="1"/>
          <p:nvPr/>
        </p:nvSpPr>
        <p:spPr>
          <a:xfrm>
            <a:off x="432000" y="4392360"/>
            <a:ext cx="4513320" cy="136764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0" rIns="0" tIns="0" bIns="0" anchor="ctr"/>
          <a:p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основные медиаторы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Норадреналин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ацетилхолин.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TextShape 8"/>
          <p:cNvSpPr txBox="1"/>
          <p:nvPr/>
        </p:nvSpPr>
        <p:spPr>
          <a:xfrm>
            <a:off x="144000" y="6048000"/>
            <a:ext cx="9727200" cy="14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lIns="90000" rIns="90000" tIns="45000" bIns="45000"/>
          <a:p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Взаимодействие: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Yорадреналин – с адренорецепторами миокарда,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Ацетилхолин – с холинорецепторами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" descr=""/>
          <p:cNvPicPr/>
          <p:nvPr/>
        </p:nvPicPr>
        <p:blipFill>
          <a:blip r:embed="rId1"/>
          <a:stretch/>
        </p:blipFill>
        <p:spPr>
          <a:xfrm>
            <a:off x="576000" y="515520"/>
            <a:ext cx="8424000" cy="6108480"/>
          </a:xfrm>
          <a:prstGeom prst="rect">
            <a:avLst/>
          </a:prstGeom>
          <a:ln>
            <a:noFill/>
          </a:ln>
        </p:spPr>
      </p:pic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360360" y="115956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Возбуждение В-адренорецепторов сердца приводит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 росту частоты сокращений сердца,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сократимости миокарда,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значительному увеличению потребления им кислорода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 уменьшению длительности диастолы.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504000" y="161280"/>
            <a:ext cx="9071640" cy="626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Амплитуда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Внешняя регуляция?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Возможен ли резонанс?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Саморегуляция за счет обратной связи?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288000" y="144000"/>
            <a:ext cx="9647280" cy="554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Механизм Франка-Старлинга, регyлирующий силу сокращения миокарда.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«Чем больше мышца сердца растянута поступающей кровью в конце диастолы,тем больше сила сокращения желудочка во время следующей систолы».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365440" y="1584360"/>
            <a:ext cx="4426560" cy="2159640"/>
          </a:xfrm>
          <a:prstGeom prst="rect">
            <a:avLst/>
          </a:prstGeom>
          <a:solidFill>
            <a:srgbClr val="cfe7f5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увеличением давления в предсердии, ( затем стабилизируется на некотором уровне).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Увеличение сердечного выброса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(минутного объема кровообращения).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обусловлено: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504000" y="1769040"/>
            <a:ext cx="4426560" cy="161496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увеличением частоты сердечных сокращений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576000" y="3528000"/>
            <a:ext cx="4175640" cy="331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сердечный выброс не связан линейно с частотой сердечных сокращений, так как при повышении ЧСС происходит уменьшение ударного объема , обусловленное укорочением диастолы.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Line 5"/>
          <p:cNvSpPr/>
          <p:nvPr/>
        </p:nvSpPr>
        <p:spPr>
          <a:xfrm flipH="1">
            <a:off x="1872000" y="1368000"/>
            <a:ext cx="2016000" cy="401040"/>
          </a:xfrm>
          <a:prstGeom prst="line">
            <a:avLst/>
          </a:prstGeom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Line 6"/>
          <p:cNvSpPr/>
          <p:nvPr/>
        </p:nvSpPr>
        <p:spPr>
          <a:xfrm>
            <a:off x="7200000" y="1440000"/>
            <a:ext cx="1008000" cy="216000"/>
          </a:xfrm>
          <a:prstGeom prst="line">
            <a:avLst/>
          </a:prstGeom>
          <a:ln w="291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7"/>
          <p:cNvSpPr/>
          <p:nvPr/>
        </p:nvSpPr>
        <p:spPr>
          <a:xfrm>
            <a:off x="5472000" y="3960000"/>
            <a:ext cx="4247640" cy="278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При увеличении выброса увеличивается давление в аорте.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Увеличение давления в аорте приводит к уменьшению сердечного выброса.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71" name="Line 8"/>
          <p:cNvCxnSpPr>
            <a:stCxn id="166" idx="1"/>
            <a:endCxn id="167" idx="1"/>
          </p:cNvCxnSpPr>
          <p:nvPr/>
        </p:nvCxnSpPr>
        <p:spPr>
          <a:xfrm>
            <a:off x="504000" y="2576520"/>
            <a:ext cx="72360" cy="2607840"/>
          </a:xfrm>
          <a:prstGeom prst="straightConnector1">
            <a:avLst/>
          </a:prstGeom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</p:cxnSp>
      <p:cxnSp>
        <p:nvCxnSpPr>
          <p:cNvPr id="172" name="Line 9"/>
          <p:cNvCxnSpPr>
            <a:endCxn id="170" idx="1"/>
          </p:cNvCxnSpPr>
          <p:nvPr/>
        </p:nvCxnSpPr>
        <p:spPr>
          <a:xfrm>
            <a:off x="5271480" y="3005280"/>
            <a:ext cx="200880" cy="2347200"/>
          </a:xfrm>
          <a:prstGeom prst="straightConnector1">
            <a:avLst/>
          </a:prstGeom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</p:cxn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72360" y="295560"/>
            <a:ext cx="9647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Механизм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Франка-Старлинга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, регyлирующий силу сокращения миокарда.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«Чем больше мышца сердца растянута поступающей кровью в конце диастолы,тем больше сила сокращения желудочка во время следующей систолы».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4" name="" descr=""/>
          <p:cNvPicPr/>
          <p:nvPr/>
        </p:nvPicPr>
        <p:blipFill>
          <a:blip r:embed="rId1"/>
          <a:stretch/>
        </p:blipFill>
        <p:spPr>
          <a:xfrm>
            <a:off x="216000" y="3672360"/>
            <a:ext cx="8496000" cy="3151800"/>
          </a:xfrm>
          <a:prstGeom prst="rect">
            <a:avLst/>
          </a:prstGeom>
          <a:ln>
            <a:noFill/>
          </a:ln>
        </p:spPr>
      </p:pic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" descr=""/>
          <p:cNvPicPr/>
          <p:nvPr/>
        </p:nvPicPr>
        <p:blipFill>
          <a:blip r:embed="rId1"/>
          <a:stretch/>
        </p:blipFill>
        <p:spPr>
          <a:xfrm>
            <a:off x="792000" y="809280"/>
            <a:ext cx="8928000" cy="5382720"/>
          </a:xfrm>
          <a:prstGeom prst="rect">
            <a:avLst/>
          </a:prstGeom>
          <a:ln>
            <a:noFill/>
          </a:ln>
        </p:spPr>
      </p:pic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504000" y="-7200"/>
            <a:ext cx="9071640" cy="1879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Механические или электромагниные колебания?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Механические колебания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Период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504000" y="-7200"/>
            <a:ext cx="9071640" cy="1879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Какие физические величины меняются в процессе механических колебаний?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504000" y="65556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Желудочек сердца человека в состоянии покоя при каждом сокращении выбрасывает около 60 мл крови.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" descr=""/>
          <p:cNvPicPr/>
          <p:nvPr/>
        </p:nvPicPr>
        <p:blipFill>
          <a:blip r:embed="rId1"/>
          <a:stretch/>
        </p:blipFill>
        <p:spPr>
          <a:xfrm>
            <a:off x="576000" y="491040"/>
            <a:ext cx="6724800" cy="2820960"/>
          </a:xfrm>
          <a:prstGeom prst="rect">
            <a:avLst/>
          </a:prstGeom>
          <a:ln>
            <a:noFill/>
          </a:ln>
        </p:spPr>
      </p:pic>
      <p:sp>
        <p:nvSpPr>
          <p:cNvPr id="181" name="TextShape 1"/>
          <p:cNvSpPr txBox="1"/>
          <p:nvPr/>
        </p:nvSpPr>
        <p:spPr>
          <a:xfrm>
            <a:off x="216000" y="3415320"/>
            <a:ext cx="9681480" cy="328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ru-RU" sz="32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Изменение </a:t>
            </a:r>
            <a:r>
              <a:rPr b="1" lang="ru-RU" sz="32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емкости</a:t>
            </a:r>
            <a:r>
              <a:rPr b="0" lang="ru-RU" sz="32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желудочка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ходе сердечного цикла.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Емкость меняется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от очень маленькой величины, когда мышцы напряжены во время систолы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до большой величины, когда мышцы во время диастолы расслабляются.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720360" y="309600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Упрощенная модель цикла изменения давления и объема в каждом из желудочков. Цикл представлен прямоутольником AВCD. Наклонные линии,выходящие из точки, соответствующей мертвому объему (V d ), отображают соотношения между давлением в желудочке и ero объемом в конце систолы и в конце диастолы.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3" name="" descr=""/>
          <p:cNvPicPr/>
          <p:nvPr/>
        </p:nvPicPr>
        <p:blipFill>
          <a:blip r:embed="rId1"/>
          <a:stretch/>
        </p:blipFill>
        <p:spPr>
          <a:xfrm>
            <a:off x="936000" y="178200"/>
            <a:ext cx="8568000" cy="2989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04000" y="51156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Рассмотрим левый желудочек, который представляет собой самый мощный из «сердечных насосов»; моделирование правого желудочка можно осуществить, используя аналогичные процедуры.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216000" y="-810720"/>
            <a:ext cx="9720000" cy="954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Во время систолы давление,развиваемое левым желудочком практически равно давлению в крупных apтериях большого Kpyra.  Оно увеличивается от  низкого уровня (примерно paвнoгo давлению в левом предсердии) до 80 мм рт. ст.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По окончании систолы давление в желудочке быстро снижается практически до нуля.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Koгдa диастаортальный клапан закрыт объем желудочка не меняется.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Во время диастолы кровь притекает в левый желудочек из левого предсердия под очень низким давлением, практически равном давлению в легочных венах  = 5 мм рт. ст.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Затем аортальный клапан открывается и начинается изгнание крови из желудочка. Давление в желудочке увеличивается  до 120 мм рт. ст.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504360" y="648000"/>
            <a:ext cx="9071640" cy="501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Ударный объем правого желудочка, разумеется, равен ударному объему левого желудочка.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А вот давление, развиваемое правым желудочком (как систолическое, так и диастолическое), примерно </a:t>
            </a:r>
            <a:r>
              <a:rPr b="1" lang="ru-RU" sz="3200" spc="-1" strike="noStrike">
                <a:solidFill>
                  <a:srgbClr val="33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в пять раз меньше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давления, развиваемого левым желудочком.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32360" y="1789560"/>
            <a:ext cx="9071640" cy="548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Поскольку материал стенки желудочка является несжимаемым, ясно, что объем стенки стенки не меняется при изменении давления.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Эта формула показывает, что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увеличение внутрижелудочкового давления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и </a:t>
            </a:r>
            <a:r>
              <a:rPr b="0" lang="ru-RU" sz="32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увеличение объема желудочка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приводит к </a:t>
            </a:r>
            <a:r>
              <a:rPr b="1" lang="ru-RU" sz="32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увеличению напряжения,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развиваемому стенкой этой камеры сердца.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504000" y="65556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гидростатическое давление пытается увеличить </a:t>
            </a:r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радиус аневризмы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(или артерии),в то время как напряжение, развиваемое стенкой, противостоит изменению paдиуса. Эти соображения позволяют записать уравнение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Это уравнение выглядит так же, как уравнение движения проcтого rармонического осциллятора, где в правой части стоит вынуждающая сила,обусловленная колебаниями давления с частотой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Электрические колебания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4000" y="576000"/>
            <a:ext cx="9288000" cy="619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Цикл деятельности сердца складывается из трех фаз: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первая фаза ― систола предсердий (0,1 с),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вторая фаза ― систола желудочков (0,3 с)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третья фаза ― общая пауза (0,4 с).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Во время общей паузы расслабленны и предсердия, и желудочки сердца.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течении сердечного цикла предсердии сокращаются 0,1 с и 0,7 с находятся в состоянии диастолического расслабления;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желудочки сокращаются 0,3 с, их диастола длится 0,5 с.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144000" y="-99720"/>
            <a:ext cx="5796000" cy="1367640"/>
          </a:xfrm>
          <a:prstGeom prst="rect">
            <a:avLst/>
          </a:prstGeom>
          <a:solidFill>
            <a:srgbClr val="9966cc"/>
          </a:solidFill>
          <a:ln>
            <a:noFill/>
          </a:ln>
        </p:spPr>
        <p:txBody>
          <a:bodyPr lIns="0" rIns="0" tIns="0" bIns="0" anchor="ctr"/>
          <a:p>
            <a:pPr algn="ctr"/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2. О системе электричества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
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человеческого организма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4968360" y="1254960"/>
            <a:ext cx="5111640" cy="1258200"/>
          </a:xfrm>
          <a:prstGeom prst="rect">
            <a:avLst/>
          </a:prstGeom>
          <a:solidFill>
            <a:srgbClr val="e6e6ff"/>
          </a:solidFill>
          <a:ln>
            <a:noFill/>
          </a:ln>
        </p:spPr>
        <p:txBody>
          <a:bodyPr lIns="0" rIns="0" tIns="0" bIns="0" anchor="ctr"/>
          <a:p>
            <a:pPr algn="ctr"/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человек является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автономной саморегулирующейся электрической системой.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360000" y="3600000"/>
            <a:ext cx="3060000" cy="3780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Источники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электрического тока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7 биологических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генераторов биотоков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внутренние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головной мозг,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Сердце,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наружные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сетчатка глаза,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внутреннее ухо,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вкусовые рецепторы ..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4"/>
          <p:cNvSpPr/>
          <p:nvPr/>
        </p:nvSpPr>
        <p:spPr>
          <a:xfrm>
            <a:off x="7020000" y="3600000"/>
            <a:ext cx="3060000" cy="1260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потребители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электричества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5"/>
          <p:cNvSpPr/>
          <p:nvPr/>
        </p:nvSpPr>
        <p:spPr>
          <a:xfrm>
            <a:off x="3600000" y="3600000"/>
            <a:ext cx="3240000" cy="3060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система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электропередачи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5" name="" descr=""/>
          <p:cNvPicPr/>
          <p:nvPr/>
        </p:nvPicPr>
        <p:blipFill>
          <a:blip r:embed="rId1"/>
          <a:stretch/>
        </p:blipFill>
        <p:spPr>
          <a:xfrm>
            <a:off x="2049840" y="1394640"/>
            <a:ext cx="1910160" cy="1665360"/>
          </a:xfrm>
          <a:prstGeom prst="rect">
            <a:avLst/>
          </a:prstGeom>
          <a:ln>
            <a:noFill/>
          </a:ln>
        </p:spPr>
      </p:pic>
      <p:sp>
        <p:nvSpPr>
          <p:cNvPr id="196" name="Line 6"/>
          <p:cNvSpPr/>
          <p:nvPr/>
        </p:nvSpPr>
        <p:spPr>
          <a:xfrm flipH="1">
            <a:off x="1620000" y="1800000"/>
            <a:ext cx="1260000" cy="1620000"/>
          </a:xfrm>
          <a:prstGeom prst="line">
            <a:avLst/>
          </a:prstGeom>
          <a:ln w="36000">
            <a:solidFill>
              <a:srgbClr val="0000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Line 7"/>
          <p:cNvSpPr/>
          <p:nvPr/>
        </p:nvSpPr>
        <p:spPr>
          <a:xfrm>
            <a:off x="3600000" y="2880000"/>
            <a:ext cx="1440000" cy="720000"/>
          </a:xfrm>
          <a:prstGeom prst="line">
            <a:avLst/>
          </a:prstGeom>
          <a:ln w="36000">
            <a:solidFill>
              <a:srgbClr val="0000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Line 8"/>
          <p:cNvSpPr/>
          <p:nvPr/>
        </p:nvSpPr>
        <p:spPr>
          <a:xfrm>
            <a:off x="3240000" y="2520000"/>
            <a:ext cx="5040000" cy="1080000"/>
          </a:xfrm>
          <a:prstGeom prst="line">
            <a:avLst/>
          </a:prstGeom>
          <a:ln w="36000">
            <a:solidFill>
              <a:srgbClr val="0000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360000" y="2274120"/>
            <a:ext cx="9071640" cy="4952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Если все электричество, которое вырабатывается соответствующими тканями на протяжении суток принять за 100%,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8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50%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этого количества вырабатывает сердце,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8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40%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- мозг,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8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7%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-сетчатая оболочка глаза 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8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2%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-внутреннее ухо ,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8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1%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-болевые, обонятельные и вкусовые рецепторы.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Конечно, если человек перенёс сильную травму, то тогда болевые рецепторы могут выработать до 90% всего количества биоимпульсов, выработанных человеком за сутки.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144000" y="137160"/>
            <a:ext cx="2196000" cy="2022840"/>
          </a:xfrm>
          <a:prstGeom prst="rect">
            <a:avLst/>
          </a:prstGeom>
          <a:solidFill>
            <a:srgbClr val="9966cc"/>
          </a:solidFill>
          <a:ln>
            <a:noFill/>
          </a:ln>
        </p:spPr>
        <p:txBody>
          <a:bodyPr lIns="0" rIns="0" tIns="0" bIns="0" anchor="ctr"/>
          <a:p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2. </a:t>
            </a:r>
            <a:r>
              <a:rPr b="1" lang="ru-RU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система электричества </a:t>
            </a:r>
            <a:r>
              <a:rPr b="1" lang="ru-RU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
</a:t>
            </a:r>
            <a:r>
              <a:rPr b="1" lang="ru-RU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человеческого организма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01" name=""/>
          <p:cNvGraphicFramePr/>
          <p:nvPr/>
        </p:nvGraphicFramePr>
        <p:xfrm>
          <a:off x="2700000" y="0"/>
          <a:ext cx="46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432360" y="258840"/>
            <a:ext cx="9071640" cy="1397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Электрическое поле в клеточной мембране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можно моделировать в виде электрического диполя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" descr=""/>
          <p:cNvPicPr/>
          <p:nvPr/>
        </p:nvPicPr>
        <p:blipFill>
          <a:blip r:embed="rId1"/>
          <a:stretch/>
        </p:blipFill>
        <p:spPr>
          <a:xfrm>
            <a:off x="360000" y="1800000"/>
            <a:ext cx="4923360" cy="3024000"/>
          </a:xfrm>
          <a:prstGeom prst="rect">
            <a:avLst/>
          </a:prstGeom>
          <a:ln>
            <a:noFill/>
          </a:ln>
        </p:spPr>
      </p:pic>
      <p:sp>
        <p:nvSpPr>
          <p:cNvPr id="204" name="TextShape 2"/>
          <p:cNvSpPr txBox="1"/>
          <p:nvPr/>
        </p:nvSpPr>
        <p:spPr>
          <a:xfrm>
            <a:off x="4968000" y="1584000"/>
            <a:ext cx="4968000" cy="6017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поляризованное состояние. 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Мембранный потенциал равный 70 мВ (внутренняя поверхность мембраны заряжена отрицательно относительно наружной поверхности)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 деполяризации потенциал увеличивается;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реполяризация 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возвращает мембранный потенциал к исходному уровню(к потенциалу покоя),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rиперполяризация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означает уменьшение мембраннoro потенциала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576360" y="648000"/>
            <a:ext cx="9071640" cy="1367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Поляризованная </a:t>
            </a:r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клетка сердечной мышцы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представляет собой набор таких диполей.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216000" y="360000"/>
            <a:ext cx="9432000" cy="6381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ЭЛЕКТРИЧЕСКИЕ СВОЙСТВА СЕРДЦА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Сердце электрически нейтрально и во время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сокращения общий заряд сердца равен нулю.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 каждом сокращении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возникает динамическое разделение между положительными и отрицательными зарядами.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Вследствие этою разделения зарядов образуется </a:t>
            </a:r>
            <a:r>
              <a:rPr b="1" lang="ru-RU" sz="32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электрический диполь,который вращается, становясь в ходе каждого сердечного цикла сначала больше, а затем меньше по величине.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504000" y="252000"/>
            <a:ext cx="9071640" cy="626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Модель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504000" y="829080"/>
            <a:ext cx="9071640" cy="6265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С электрической точки зрения сердце может быть описано как 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электрический диполь, величина и направлении которою меняется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</a:t>
            </a:r>
            <a:r>
              <a:rPr b="1" lang="ru-RU" sz="32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циклическим образом,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повторяясь в ходе каждою сердечною цикла.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Положение зарядов в клетках сердечной мышцы меняется в процессе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деполяризации клеток (во время их сокращения)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реполяризации (во время расслабления).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В реальном сердце волна реполяризации распространяется в противоположном направлении по cpaвнению с волной деполяризации.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504360" y="288000"/>
            <a:ext cx="9071640" cy="669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Поскольку и 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кровь, и все ткани организма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являются, благодаря содержанию в них ионов, проводящими электричество средами,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эти </a:t>
            </a:r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изменения потенциала вызывают изменения электрических токов, текущих в теле,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что приводит, в конечном счете, к </a:t>
            </a:r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изменению потенциала на большом удалении от сердца.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которые воспринимаются электродами электрокардиоrpафа.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288000" y="387000"/>
            <a:ext cx="9432000" cy="6381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Создается  электрический потенциал на поверхности тела,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и именно этот изменяющийся в ходе сердечного цикла потенциал и регистрируется в определенных точках тела в виде электрокардиограммы (ЭКГ).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Каждый из четырех циклов (деполяризация и гиперполяризация предсердий и желудочков) происходит в определенной последовательности во времени, отражаясь соответствующим пиком на кардиограмме.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Разность потенциалов между различными точками регистрации составляет </a:t>
            </a:r>
            <a:r>
              <a:rPr b="1" lang="ru-RU" sz="32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30-500 мкВ.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Модель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504000" y="1368000"/>
            <a:ext cx="9071640" cy="255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Сердечная мышца помещена в некий объемный проводник, и изменения потенциала вблизи сердца проявляется в виде изменений потенциала на поверхности этого проводника.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720000" y="432000"/>
            <a:ext cx="9071640" cy="501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электрокардиограмму регистрируют по 12 отведениям;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такая регистрация ЭКГ дает наиболее полную информацию об эволюции сердечного диполя.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используется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векторная электрокардиограмма,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  которая дает ещё более полную информацию об эволюции сердечного диполя в ходе сокращения.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04000" y="504000"/>
            <a:ext cx="9071640" cy="619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Во время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общей паузы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мускулатура предсердий и желудочков расслабленна, </a:t>
            </a:r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створчатые клапаны открыты, а полулунные закрыты.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Кровь вследствие</a:t>
            </a:r>
            <a:r>
              <a:rPr b="1" lang="ru-RU" sz="3200" spc="-1" strike="noStrike">
                <a:solidFill>
                  <a:srgbClr val="33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разности давления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притекает из вен в предсердия и, так как клапаны между предсердиями и желудочками открыты, свободно протекает в желудочки.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Следовательно, во время общей паузы все сердце заполняется кровью и к концу паузы желудочки уже заполнены на 70%.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" descr=""/>
          <p:cNvPicPr/>
          <p:nvPr/>
        </p:nvPicPr>
        <p:blipFill>
          <a:blip r:embed="rId1"/>
          <a:stretch/>
        </p:blipFill>
        <p:spPr>
          <a:xfrm>
            <a:off x="897840" y="504000"/>
            <a:ext cx="8462160" cy="590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504000" y="-80640"/>
            <a:ext cx="9071640" cy="729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Учитывая, что в </a:t>
            </a:r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руках и нoгax нет собственного источника ЭДС,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а также нет и падения напряжения из-за протекания тока от сердца в усилитель потенциалов(из-за очень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высокoгo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входного сопротивления этого усилителя),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т</a:t>
            </a:r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о потенциал руки (и ноги) постоянен на всем протяжении конечности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как если бы рука (нога) была простым медным проводником.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Таким образом, можно считать,что измерительная аппаратура подключена не к запястьям или к лодыжке, а к плечам и к нижней части туловища.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" descr=""/>
          <p:cNvPicPr/>
          <p:nvPr/>
        </p:nvPicPr>
        <p:blipFill>
          <a:blip r:embed="rId1"/>
          <a:stretch/>
        </p:blipFill>
        <p:spPr>
          <a:xfrm>
            <a:off x="315360" y="370440"/>
            <a:ext cx="9260640" cy="6469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" descr=""/>
          <p:cNvPicPr/>
          <p:nvPr/>
        </p:nvPicPr>
        <p:blipFill>
          <a:blip r:embed="rId1"/>
          <a:stretch/>
        </p:blipFill>
        <p:spPr>
          <a:xfrm>
            <a:off x="360000" y="72000"/>
            <a:ext cx="9216000" cy="4896000"/>
          </a:xfrm>
          <a:prstGeom prst="rect">
            <a:avLst/>
          </a:prstGeom>
          <a:ln>
            <a:noFill/>
          </a:ln>
        </p:spPr>
      </p:pic>
      <p:sp>
        <p:nvSpPr>
          <p:cNvPr id="218" name="TextShape 1"/>
          <p:cNvSpPr txBox="1"/>
          <p:nvPr/>
        </p:nvSpPr>
        <p:spPr>
          <a:xfrm>
            <a:off x="144000" y="5114160"/>
            <a:ext cx="9720000" cy="2445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Нормальная электрокардиогpамма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 волна –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сокращение правого и левого предсердий (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деполяризация предсердий),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QRS комплекс –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сокращение правого и левого желудочков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(деполяризация желудочков),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 волна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расслабление (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реполяризацией желудочков).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504000" y="627120"/>
            <a:ext cx="9071640" cy="6668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s1802.ru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iberation Sans;Arial"/>
              </a:rPr>
              <a:t>1. Является ли работа сердца 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колебаниями?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Докажите.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Чему равен период колебаний?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Свободные, вынужденные или автоколебания?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iberation Sans;Arial"/>
              </a:rPr>
              <a:t>4. Какое внешнее воздействие 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заставляет сердце периодически сокращаться?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 От чего зависит амплитуда колебаний?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 Особенности способов увеличения амплитуды.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 Наличие внешней регуляции?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8. Можно ли считать сердце саморегулирующейся системой? Обоснуйте ответ.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9. Какие физические параметры изменяются в процессе механических колебаний?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10.Какова их амплитуда?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Построить  графики  изменения давления за период и электрокардиограммы и сравнить их.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TextShape 2"/>
          <p:cNvSpPr txBox="1"/>
          <p:nvPr/>
        </p:nvSpPr>
        <p:spPr>
          <a:xfrm>
            <a:off x="8064000" y="233280"/>
            <a:ext cx="1511640" cy="626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Д/З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04000" y="110160"/>
            <a:ext cx="9071640" cy="6441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Систола предсердий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начинается с </a:t>
            </a:r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сокращения кольцевой мускулатуры,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окружающей устья вен, впадающих в сердце. Тем самым, прежде всего, создается препятствие для обратного тока крови из предсердий в вены.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Во время систолы предсердий </a:t>
            </a:r>
            <a:r>
              <a:rPr b="1" lang="ru-RU" sz="3200" spc="-1" strike="noStrike">
                <a:solidFill>
                  <a:srgbClr val="1933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давление в них повышается до 4―5 мм рт. ст.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 кровь выталкивается только в одном направлении, а именно в желудочки.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504000" y="576000"/>
            <a:ext cx="9071640" cy="65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Систола желудочков.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Уже в самом ее начале происходит</a:t>
            </a:r>
            <a:r>
              <a:rPr b="0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захлопывание атриовентрикулярных клапанов.</a:t>
            </a:r>
            <a:r>
              <a:rPr b="0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Этому способствует то обстоятельство, что их створки по мере заполнения желудочков становится чуть больше, чем в предсердиях, клапаны захлопываются.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Систола желудочков состоит из двух фаз: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33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фазы напряжения (0,05 с) и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33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фазы изгнания крови (0,25).</a:t>
            </a:r>
            <a:r>
              <a:rPr b="0" lang="ru-RU" sz="3200" spc="-1" strike="noStrike">
                <a:solidFill>
                  <a:srgbClr val="33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Первая фаза систолы желудочков ― фаза напряжения ― происходит</a:t>
            </a:r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при закрытых створчатых и полулунных клапанах.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60360" y="216000"/>
            <a:ext cx="9071640" cy="662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это время мышца сердца напрягается вокруг несжимаемого содержимого ― крови.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Длина мышечных волокон миокарда не меняется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но по мере роста их напряжение</a:t>
            </a:r>
            <a:r>
              <a:rPr b="1" lang="ru-RU" sz="3200" spc="-1" strike="noStrike">
                <a:solidFill>
                  <a:srgbClr val="33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растет давление в желудочках.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момент, когда давление в желудочках превысит давление в артериях, </a:t>
            </a:r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полулунные клапаны открываются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и кровь выбрасывается из желудочков аорту и легочный ствол.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Происходит</a:t>
            </a:r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вторая фаза систолы желудочков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― фаза изгнания крови. </a:t>
            </a:r>
            <a:r>
              <a:rPr b="1" lang="ru-RU" sz="3200" spc="-1" strike="noStrike">
                <a:solidFill>
                  <a:srgbClr val="33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Систолическое давление в левом желудочке достигает 120 мм рт. ст., в правом ― 25 ― 30 мм рт. ст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000" y="432000"/>
            <a:ext cx="9071640" cy="460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После окончания периода изгнания начинается </a:t>
            </a:r>
            <a:r>
              <a:rPr b="1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диастола желудочков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и давление в них понижается.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тот момент, когда </a:t>
            </a:r>
            <a:r>
              <a:rPr b="1" lang="ru-RU" sz="3200" spc="-1" strike="noStrike">
                <a:solidFill>
                  <a:srgbClr val="33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давление в аорте и легочном стволе становится выше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чем в желудочках, скопившейся в предсердиях,  </a:t>
            </a:r>
            <a:r>
              <a:rPr b="1" lang="ru-RU" sz="3200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клапаны открываются.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Наступает период общей паузы, фазы отдыха и заполнения сердца кровью.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Application>LibreOffice/5.1.0.3$Linux_X86_64 LibreOffice_project/10m0$Build-3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2016-02-23T12:45:17Z</dcterms:created>
  <dc:creator/>
  <dc:description/>
  <dc:language>ru-RU</dc:language>
  <cp:lastModifiedBy>Александр Михайлович Голубев</cp:lastModifiedBy>
  <dcterms:modified xsi:type="dcterms:W3CDTF">2016-02-25T01:21:20Z</dcterms:modified>
  <cp:revision>60</cp:revision>
  <dc:subject/>
  <dc:title/>
</cp:coreProperties>
</file>